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7" r:id="rId4"/>
    <p:sldId id="259" r:id="rId5"/>
    <p:sldId id="260" r:id="rId6"/>
    <p:sldId id="262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56"/>
    <p:restoredTop sz="74673"/>
  </p:normalViewPr>
  <p:slideViewPr>
    <p:cSldViewPr snapToGrid="0" snapToObjects="1">
      <p:cViewPr varScale="1">
        <p:scale>
          <a:sx n="77" d="100"/>
          <a:sy n="77" d="100"/>
        </p:scale>
        <p:origin x="1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2CBAA1-CE16-6945-B0A9-8B99B0710524}" type="datetimeFigureOut">
              <a:rPr lang="es-ES" smtClean="0"/>
              <a:t>14/1/19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C988A-E8F1-1541-B797-A82AC5755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67234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THOR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C988A-E8F1-1541-B797-A82AC5755814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4905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THOR</a:t>
            </a:r>
          </a:p>
          <a:p>
            <a:r>
              <a:rPr lang="es-ES" dirty="0"/>
              <a:t>- </a:t>
            </a:r>
            <a:r>
              <a:rPr lang="es-ES" dirty="0" err="1"/>
              <a:t>Connections</a:t>
            </a:r>
            <a:endParaRPr lang="es-ES" dirty="0"/>
          </a:p>
          <a:p>
            <a:r>
              <a:rPr lang="es-ES" dirty="0"/>
              <a:t>DMOS </a:t>
            </a:r>
            <a:r>
              <a:rPr lang="es-ES" dirty="0" err="1"/>
              <a:t>working</a:t>
            </a:r>
            <a:r>
              <a:rPr lang="es-ES" dirty="0"/>
              <a:t> as a </a:t>
            </a:r>
            <a:r>
              <a:rPr lang="es-ES" dirty="0" err="1"/>
              <a:t>switch</a:t>
            </a:r>
            <a:r>
              <a:rPr lang="es-ES" dirty="0"/>
              <a:t> </a:t>
            </a:r>
          </a:p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filter</a:t>
            </a:r>
            <a:r>
              <a:rPr lang="es-ES" dirty="0"/>
              <a:t> </a:t>
            </a:r>
            <a:r>
              <a:rPr lang="es-ES" dirty="0" err="1"/>
              <a:t>working</a:t>
            </a:r>
            <a:r>
              <a:rPr lang="es-ES" dirty="0"/>
              <a:t> </a:t>
            </a:r>
            <a:r>
              <a:rPr lang="es-ES" dirty="0" err="1"/>
              <a:t>like</a:t>
            </a:r>
            <a:r>
              <a:rPr lang="es-ES" dirty="0"/>
              <a:t> a </a:t>
            </a:r>
            <a:r>
              <a:rPr lang="es-ES" dirty="0" err="1"/>
              <a:t>buck</a:t>
            </a:r>
            <a:r>
              <a:rPr lang="es-ES" dirty="0"/>
              <a:t> </a:t>
            </a:r>
            <a:r>
              <a:rPr lang="es-ES" dirty="0" err="1"/>
              <a:t>converter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C988A-E8F1-1541-B797-A82AC5755814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7363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PAULINE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C988A-E8F1-1541-B797-A82AC5755814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8941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PAULINE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C988A-E8F1-1541-B797-A82AC5755814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3714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JORGE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C988A-E8F1-1541-B797-A82AC5755814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7539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JORGE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C988A-E8F1-1541-B797-A82AC5755814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4703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 </a:t>
            </a:r>
            <a:r>
              <a:rPr lang="es-ES" dirty="0" err="1"/>
              <a:t>differential</a:t>
            </a:r>
            <a:r>
              <a:rPr lang="es-ES" dirty="0"/>
              <a:t> </a:t>
            </a:r>
            <a:r>
              <a:rPr lang="es-ES" dirty="0" err="1"/>
              <a:t>amplifier</a:t>
            </a:r>
            <a:r>
              <a:rPr lang="es-ES" dirty="0"/>
              <a:t>?</a:t>
            </a:r>
          </a:p>
          <a:p>
            <a:r>
              <a:rPr lang="es-ES" dirty="0"/>
              <a:t>- OP </a:t>
            </a:r>
            <a:r>
              <a:rPr lang="es-ES" dirty="0" err="1"/>
              <a:t>amps</a:t>
            </a:r>
            <a:r>
              <a:rPr lang="es-ES" dirty="0"/>
              <a:t> vs </a:t>
            </a:r>
            <a:r>
              <a:rPr lang="es-ES" dirty="0" err="1"/>
              <a:t>instrumentationel</a:t>
            </a:r>
            <a:r>
              <a:rPr lang="es-ES" dirty="0"/>
              <a:t> </a:t>
            </a:r>
            <a:r>
              <a:rPr lang="es-ES" dirty="0" err="1"/>
              <a:t>amps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How</a:t>
            </a:r>
            <a:r>
              <a:rPr lang="es-ES" dirty="0"/>
              <a:t> are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? – GND V1 and </a:t>
            </a:r>
            <a:r>
              <a:rPr lang="es-ES" dirty="0" err="1"/>
              <a:t>rescale</a:t>
            </a:r>
            <a:r>
              <a:rPr lang="es-ES" dirty="0"/>
              <a:t> </a:t>
            </a:r>
            <a:r>
              <a:rPr lang="es-ES" dirty="0" err="1"/>
              <a:t>from</a:t>
            </a:r>
            <a:r>
              <a:rPr lang="es-ES" dirty="0"/>
              <a:t> 10V to 3V. </a:t>
            </a:r>
            <a:r>
              <a:rPr lang="es-ES" dirty="0" err="1"/>
              <a:t>FInd</a:t>
            </a:r>
            <a:r>
              <a:rPr lang="es-ES" dirty="0"/>
              <a:t> resistor </a:t>
            </a:r>
            <a:r>
              <a:rPr lang="es-ES" dirty="0" err="1"/>
              <a:t>values</a:t>
            </a:r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C988A-E8F1-1541-B797-A82AC5755814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11594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Buck</a:t>
            </a:r>
            <a:r>
              <a:rPr lang="es-ES" dirty="0"/>
              <a:t> </a:t>
            </a:r>
            <a:r>
              <a:rPr lang="es-ES" dirty="0" err="1"/>
              <a:t>converter</a:t>
            </a:r>
            <a:r>
              <a:rPr lang="es-ES" dirty="0"/>
              <a:t> </a:t>
            </a:r>
            <a:r>
              <a:rPr lang="es-ES" dirty="0" err="1"/>
              <a:t>taking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AC input and </a:t>
            </a:r>
            <a:r>
              <a:rPr lang="es-ES" dirty="0" err="1"/>
              <a:t>making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into</a:t>
            </a:r>
            <a:r>
              <a:rPr lang="es-ES" dirty="0"/>
              <a:t> a DC output </a:t>
            </a:r>
            <a:r>
              <a:rPr lang="es-ES" dirty="0" err="1"/>
              <a:t>from</a:t>
            </a:r>
            <a:r>
              <a:rPr lang="es-ES" dirty="0"/>
              <a:t> 0-supply.</a:t>
            </a:r>
          </a:p>
          <a:p>
            <a:r>
              <a:rPr lang="es-ES" dirty="0" err="1"/>
              <a:t>Measure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voltage</a:t>
            </a:r>
            <a:r>
              <a:rPr lang="es-ES" dirty="0"/>
              <a:t> </a:t>
            </a:r>
            <a:r>
              <a:rPr lang="es-ES" dirty="0" err="1"/>
              <a:t>across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system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Did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</a:t>
            </a:r>
            <a:r>
              <a:rPr lang="es-ES" dirty="0" err="1"/>
              <a:t>measure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amps</a:t>
            </a:r>
            <a:r>
              <a:rPr lang="es-ES" dirty="0"/>
              <a:t> </a:t>
            </a:r>
            <a:r>
              <a:rPr lang="es-ES" dirty="0" err="1"/>
              <a:t>through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system</a:t>
            </a:r>
            <a:r>
              <a:rPr lang="es-ES" dirty="0"/>
              <a:t>. </a:t>
            </a:r>
          </a:p>
          <a:p>
            <a:r>
              <a:rPr lang="es-ES" dirty="0"/>
              <a:t>– </a:t>
            </a:r>
            <a:r>
              <a:rPr lang="es-ES" dirty="0" err="1"/>
              <a:t>Could</a:t>
            </a:r>
            <a:r>
              <a:rPr lang="es-ES" dirty="0"/>
              <a:t> use </a:t>
            </a:r>
            <a:r>
              <a:rPr lang="es-ES" dirty="0" err="1"/>
              <a:t>an</a:t>
            </a:r>
            <a:r>
              <a:rPr lang="es-ES" dirty="0"/>
              <a:t> instrumental </a:t>
            </a:r>
            <a:r>
              <a:rPr lang="es-ES" dirty="0" err="1"/>
              <a:t>amp</a:t>
            </a:r>
            <a:r>
              <a:rPr lang="es-ES" dirty="0"/>
              <a:t> </a:t>
            </a:r>
            <a:r>
              <a:rPr lang="es-ES" dirty="0" err="1"/>
              <a:t>instead</a:t>
            </a:r>
            <a:r>
              <a:rPr lang="es-ES" dirty="0"/>
              <a:t> of </a:t>
            </a:r>
            <a:r>
              <a:rPr lang="es-ES" dirty="0" err="1"/>
              <a:t>op</a:t>
            </a:r>
            <a:r>
              <a:rPr lang="es-ES" dirty="0"/>
              <a:t> </a:t>
            </a:r>
            <a:r>
              <a:rPr lang="es-ES" dirty="0" err="1"/>
              <a:t>amp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current</a:t>
            </a:r>
            <a:r>
              <a:rPr lang="es-ES" dirty="0"/>
              <a:t> </a:t>
            </a:r>
            <a:r>
              <a:rPr lang="es-ES" dirty="0" err="1"/>
              <a:t>measurements</a:t>
            </a:r>
            <a:r>
              <a:rPr lang="es-ES" dirty="0"/>
              <a:t>.</a:t>
            </a:r>
          </a:p>
          <a:p>
            <a:endParaRPr lang="es-ES"/>
          </a:p>
          <a:p>
            <a:r>
              <a:rPr lang="es-ES"/>
              <a:t>Step</a:t>
            </a:r>
            <a:r>
              <a:rPr lang="es-ES" dirty="0"/>
              <a:t> 5 – </a:t>
            </a:r>
            <a:r>
              <a:rPr lang="es-ES" dirty="0" err="1"/>
              <a:t>combining</a:t>
            </a:r>
            <a:r>
              <a:rPr lang="es-ES" dirty="0"/>
              <a:t> </a:t>
            </a:r>
            <a:r>
              <a:rPr lang="es-ES" dirty="0" err="1"/>
              <a:t>tested</a:t>
            </a:r>
            <a:r>
              <a:rPr lang="es-ES" dirty="0"/>
              <a:t> modules and hardware.</a:t>
            </a:r>
          </a:p>
          <a:p>
            <a:endParaRPr lang="es-ES" dirty="0"/>
          </a:p>
          <a:p>
            <a:r>
              <a:rPr lang="es-ES" dirty="0" err="1"/>
              <a:t>Regulate</a:t>
            </a:r>
            <a:r>
              <a:rPr lang="es-ES" dirty="0"/>
              <a:t> </a:t>
            </a:r>
            <a:r>
              <a:rPr lang="es-ES" dirty="0" err="1"/>
              <a:t>voltage</a:t>
            </a:r>
            <a:r>
              <a:rPr lang="es-ES" dirty="0"/>
              <a:t> – </a:t>
            </a:r>
            <a:r>
              <a:rPr lang="es-ES" dirty="0" err="1"/>
              <a:t>Simulation</a:t>
            </a:r>
            <a:r>
              <a:rPr lang="es-ES" dirty="0"/>
              <a:t> and control </a:t>
            </a:r>
            <a:r>
              <a:rPr lang="es-ES" dirty="0" err="1"/>
              <a:t>it</a:t>
            </a:r>
            <a:r>
              <a:rPr lang="es-ES" dirty="0"/>
              <a:t> in real </a:t>
            </a:r>
            <a:r>
              <a:rPr lang="es-ES" dirty="0" err="1"/>
              <a:t>life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C988A-E8F1-1541-B797-A82AC5755814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24928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4100D1-3A45-1F44-B267-028BD73698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4" y="2060448"/>
            <a:ext cx="8679915" cy="1227337"/>
          </a:xfrm>
        </p:spPr>
        <p:txBody>
          <a:bodyPr>
            <a:normAutofit/>
          </a:bodyPr>
          <a:lstStyle/>
          <a:p>
            <a:r>
              <a:rPr lang="es-ES" sz="6000" b="1" dirty="0"/>
              <a:t>FINAL PROJECT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B8E17C8-2091-B24B-94F9-7181BF213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65049" y="3616969"/>
            <a:ext cx="5068283" cy="1322587"/>
          </a:xfrm>
        </p:spPr>
        <p:txBody>
          <a:bodyPr>
            <a:normAutofit/>
          </a:bodyPr>
          <a:lstStyle/>
          <a:p>
            <a:r>
              <a:rPr lang="es-ES" sz="2400" dirty="0"/>
              <a:t>CONTROLLING A DC MOTOR WITH A SIGNAL GENERATOR IMPLEMENTED BY FPGA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9E7D5B6-0912-2E4D-A5E1-94BD40F01330}"/>
              </a:ext>
            </a:extLst>
          </p:cNvPr>
          <p:cNvSpPr txBox="1"/>
          <p:nvPr/>
        </p:nvSpPr>
        <p:spPr>
          <a:xfrm>
            <a:off x="1962545" y="1388025"/>
            <a:ext cx="84328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solidFill>
                  <a:schemeClr val="bg1"/>
                </a:solidFill>
              </a:rPr>
              <a:t>GROUP 2: THOR GUNNLAUGSSON JENSEN, JORGE CEBOLLADA AND PAULINE STEINER</a:t>
            </a:r>
          </a:p>
        </p:txBody>
      </p:sp>
    </p:spTree>
    <p:extLst>
      <p:ext uri="{BB962C8B-B14F-4D97-AF65-F5344CB8AC3E}">
        <p14:creationId xmlns:p14="http://schemas.microsoft.com/office/powerpoint/2010/main" val="3445410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7">
            <a:extLst>
              <a:ext uri="{FF2B5EF4-FFF2-40B4-BE49-F238E27FC236}">
                <a16:creationId xmlns:a16="http://schemas.microsoft.com/office/drawing/2014/main" id="{D1161081-2F30-2546-BEB7-3476D20FF01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5499" r="4079"/>
          <a:stretch/>
        </p:blipFill>
        <p:spPr>
          <a:xfrm>
            <a:off x="7110912" y="465220"/>
            <a:ext cx="4752075" cy="5951621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4A06BD5-7F33-CE4A-A995-45CE87327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5443" y="2453828"/>
            <a:ext cx="5776646" cy="1112332"/>
          </a:xfrm>
        </p:spPr>
        <p:txBody>
          <a:bodyPr/>
          <a:lstStyle/>
          <a:p>
            <a:r>
              <a:rPr lang="es-ES" dirty="0" err="1"/>
              <a:t>Using</a:t>
            </a:r>
            <a:r>
              <a:rPr lang="es-ES" dirty="0"/>
              <a:t> a FPGA and </a:t>
            </a:r>
            <a:r>
              <a:rPr lang="es-ES" dirty="0" err="1"/>
              <a:t>some</a:t>
            </a:r>
            <a:r>
              <a:rPr lang="es-ES" dirty="0"/>
              <a:t> </a:t>
            </a:r>
            <a:r>
              <a:rPr lang="es-ES" dirty="0" err="1"/>
              <a:t>electronic</a:t>
            </a:r>
            <a:r>
              <a:rPr lang="es-ES" dirty="0"/>
              <a:t> </a:t>
            </a:r>
            <a:r>
              <a:rPr lang="es-ES" dirty="0" err="1"/>
              <a:t>components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want</a:t>
            </a:r>
            <a:r>
              <a:rPr lang="es-ES" dirty="0"/>
              <a:t> to </a:t>
            </a:r>
            <a:r>
              <a:rPr lang="es-ES" dirty="0" err="1"/>
              <a:t>perform</a:t>
            </a:r>
            <a:r>
              <a:rPr lang="es-ES" dirty="0"/>
              <a:t> a </a:t>
            </a:r>
            <a:r>
              <a:rPr lang="es-ES" dirty="0" err="1"/>
              <a:t>signal</a:t>
            </a:r>
            <a:r>
              <a:rPr lang="es-ES" dirty="0"/>
              <a:t> </a:t>
            </a:r>
            <a:r>
              <a:rPr lang="es-ES" dirty="0" err="1"/>
              <a:t>generator</a:t>
            </a:r>
            <a:r>
              <a:rPr lang="es-ES" dirty="0"/>
              <a:t> (</a:t>
            </a:r>
            <a:r>
              <a:rPr lang="es-ES" dirty="0" err="1"/>
              <a:t>voltage</a:t>
            </a:r>
            <a:r>
              <a:rPr lang="es-ES" dirty="0"/>
              <a:t> and </a:t>
            </a:r>
            <a:r>
              <a:rPr lang="es-ES" dirty="0" err="1"/>
              <a:t>current</a:t>
            </a:r>
            <a:r>
              <a:rPr lang="es-ES" dirty="0"/>
              <a:t>)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controlling</a:t>
            </a:r>
            <a:r>
              <a:rPr lang="es-ES" dirty="0"/>
              <a:t> a DC Motor.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20DBC7B-CE15-034E-BDB7-8B4045E65BA8}"/>
              </a:ext>
            </a:extLst>
          </p:cNvPr>
          <p:cNvSpPr txBox="1"/>
          <p:nvPr/>
        </p:nvSpPr>
        <p:spPr>
          <a:xfrm>
            <a:off x="2678915" y="1756728"/>
            <a:ext cx="21897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</a:rPr>
              <a:t>INTRODUCTION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1A462CB-5B65-5C4E-AFB1-B3C48D8C5DCD}"/>
              </a:ext>
            </a:extLst>
          </p:cNvPr>
          <p:cNvSpPr txBox="1"/>
          <p:nvPr/>
        </p:nvSpPr>
        <p:spPr>
          <a:xfrm>
            <a:off x="1262214" y="3863150"/>
            <a:ext cx="5023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In </a:t>
            </a:r>
            <a:r>
              <a:rPr lang="es-ES" dirty="0" err="1">
                <a:solidFill>
                  <a:schemeClr val="bg1"/>
                </a:solidFill>
              </a:rPr>
              <a:t>other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words</a:t>
            </a:r>
            <a:r>
              <a:rPr lang="es-ES" dirty="0">
                <a:solidFill>
                  <a:schemeClr val="bg1"/>
                </a:solidFill>
              </a:rPr>
              <a:t>: </a:t>
            </a:r>
            <a:r>
              <a:rPr lang="es-ES" dirty="0" err="1">
                <a:solidFill>
                  <a:schemeClr val="bg1"/>
                </a:solidFill>
              </a:rPr>
              <a:t>we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need</a:t>
            </a:r>
            <a:r>
              <a:rPr lang="es-ES" dirty="0">
                <a:solidFill>
                  <a:schemeClr val="bg1"/>
                </a:solidFill>
              </a:rPr>
              <a:t> a </a:t>
            </a:r>
            <a:r>
              <a:rPr lang="es-ES" dirty="0" err="1">
                <a:solidFill>
                  <a:schemeClr val="bg1"/>
                </a:solidFill>
              </a:rPr>
              <a:t>contant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voltage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modifiable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according</a:t>
            </a:r>
            <a:r>
              <a:rPr lang="es-ES" dirty="0">
                <a:solidFill>
                  <a:schemeClr val="bg1"/>
                </a:solidFill>
              </a:rPr>
              <a:t> to a </a:t>
            </a:r>
            <a:r>
              <a:rPr lang="es-ES" dirty="0" err="1">
                <a:solidFill>
                  <a:schemeClr val="bg1"/>
                </a:solidFill>
              </a:rPr>
              <a:t>desired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duty-cycle</a:t>
            </a:r>
            <a:r>
              <a:rPr lang="es-E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65230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mapa, texto&#10;&#10;&#10;&#10;Descripción generada automáticamente">
            <a:extLst>
              <a:ext uri="{FF2B5EF4-FFF2-40B4-BE49-F238E27FC236}">
                <a16:creationId xmlns:a16="http://schemas.microsoft.com/office/drawing/2014/main" id="{B7A3741A-0CDB-AB45-995F-161264038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56090"/>
            <a:ext cx="12192000" cy="534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158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3008093-012F-4D0C-BED4-BEEFF11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3DFFFD4-4F03-42EE-8CC9-6778E3147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C313FA99-E955-492D-92DA-24BC187B0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4B8565C6-CF59-4A25-979D-DCCB1EEFD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2F0FB1C6-42CD-425D-8A1A-AC8D127AB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3613E37E-280F-4723-B802-492ECCC25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3AB0F38B-9FFB-4015-925B-774507D93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73E1397C-E460-4547-BACF-15CBA1546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5EB09F38-CDC1-423E-99F8-989B6E2AA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6259FE2B-139E-4BCA-81CB-F4D48D2DC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23E3972C-8468-41B2-B241-0432B96B7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61B8080A-D3E1-4224-B047-BA6677A4D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21D00F2A-8813-4FBE-8E21-A24F890D0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AEF1E28D-7075-4659-9F37-C42F8C55B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45FE3553-E10B-4535-9B74-7E4E649F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BAA9E7B8-CF66-4BC0-BCD9-727746DC6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722C08F1-FE1B-4B18-A004-0AF55A784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B5E231E3-4C94-46DF-8D77-6F72D38CC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">
              <a:extLst>
                <a:ext uri="{FF2B5EF4-FFF2-40B4-BE49-F238E27FC236}">
                  <a16:creationId xmlns:a16="http://schemas.microsoft.com/office/drawing/2014/main" id="{672D5C99-E811-4763-8050-D7D4C174C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89D237C5-85B2-4D92-95E3-C5175B7E1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D0F16AC1-6E3F-4AF8-B35B-BD160A278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228103D-FF59-416F-98F7-7B395C02B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2F75B55-D4EB-49CE-A9CE-877D32D9D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Isosceles Triangle 39">
              <a:extLst>
                <a:ext uri="{FF2B5EF4-FFF2-40B4-BE49-F238E27FC236}">
                  <a16:creationId xmlns:a16="http://schemas.microsoft.com/office/drawing/2014/main" id="{85079DB7-0E49-4E26-A993-236F835B6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0D6013A5-52E9-408D-B488-26B68CA05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ítulo 1">
            <a:extLst>
              <a:ext uri="{FF2B5EF4-FFF2-40B4-BE49-F238E27FC236}">
                <a16:creationId xmlns:a16="http://schemas.microsoft.com/office/drawing/2014/main" id="{9717A0A6-EF98-1D4F-8D30-2162B8124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416" y="1825739"/>
            <a:ext cx="3654569" cy="1863689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2200" dirty="0"/>
              <a:t>The SPI module is placed inside the </a:t>
            </a:r>
            <a:r>
              <a:rPr lang="en-US" sz="2200" dirty="0" err="1"/>
              <a:t>ADC_Data_Collector</a:t>
            </a:r>
            <a:r>
              <a:rPr lang="en-US" sz="2200" dirty="0"/>
              <a:t> and avoids the communication between it (slave) and the ADC (master)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E45477-FC3F-489E-8195-02E95852F6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0151" y="0"/>
            <a:ext cx="6750205" cy="685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21CC0DC-E631-744B-A882-EED4B0E5451F}"/>
              </a:ext>
            </a:extLst>
          </p:cNvPr>
          <p:cNvSpPr txBox="1"/>
          <p:nvPr/>
        </p:nvSpPr>
        <p:spPr>
          <a:xfrm>
            <a:off x="1130445" y="1309022"/>
            <a:ext cx="31450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ES" sz="2400" b="1" dirty="0">
                <a:solidFill>
                  <a:schemeClr val="bg1"/>
                </a:solidFill>
              </a:rPr>
              <a:t>SPI VHDL MODULE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85B65602-E027-774C-AF69-1A19663C42F3}"/>
              </a:ext>
            </a:extLst>
          </p:cNvPr>
          <p:cNvSpPr txBox="1">
            <a:spLocks/>
          </p:cNvSpPr>
          <p:nvPr/>
        </p:nvSpPr>
        <p:spPr>
          <a:xfrm>
            <a:off x="887689" y="3344192"/>
            <a:ext cx="3654569" cy="1863689"/>
          </a:xfrm>
          <a:prstGeom prst="rect">
            <a:avLst/>
          </a:prstGeom>
        </p:spPr>
        <p:txBody>
          <a:bodyPr vert="horz" lIns="228600" tIns="228600" rIns="228600" bIns="0" rtlCol="0" anchor="b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</a:pPr>
            <a:endParaRPr lang="en-US" sz="220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8CD43EB-77B4-3A4F-8B7E-BDD50C6114ED}"/>
              </a:ext>
            </a:extLst>
          </p:cNvPr>
          <p:cNvSpPr/>
          <p:nvPr/>
        </p:nvSpPr>
        <p:spPr>
          <a:xfrm>
            <a:off x="978159" y="3894934"/>
            <a:ext cx="3543567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rgbClr val="FFFEFF"/>
                </a:solidFill>
              </a:rPr>
              <a:t>Inside it a Finite States Machine, which state graph we can see in the figure, has been implemented</a:t>
            </a:r>
          </a:p>
        </p:txBody>
      </p:sp>
      <p:pic>
        <p:nvPicPr>
          <p:cNvPr id="14" name="Imagen 13" descr="Imagen que contiene captura de pantalla&#10;&#10;&#10;&#10;Descripción generada automáticamente">
            <a:extLst>
              <a:ext uri="{FF2B5EF4-FFF2-40B4-BE49-F238E27FC236}">
                <a16:creationId xmlns:a16="http://schemas.microsoft.com/office/drawing/2014/main" id="{03D8BA0B-837A-604D-8140-FD93A3114A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8" t="45985" r="67768" b="9847"/>
          <a:stretch/>
        </p:blipFill>
        <p:spPr>
          <a:xfrm>
            <a:off x="6458059" y="3503077"/>
            <a:ext cx="5009433" cy="2889225"/>
          </a:xfrm>
          <a:prstGeom prst="rect">
            <a:avLst/>
          </a:prstGeom>
        </p:spPr>
      </p:pic>
      <p:pic>
        <p:nvPicPr>
          <p:cNvPr id="36" name="Imagen 35" descr="Imagen que contiene mapa, texto&#10;&#10;&#10;&#10;Descripción generada automáticamente">
            <a:extLst>
              <a:ext uri="{FF2B5EF4-FFF2-40B4-BE49-F238E27FC236}">
                <a16:creationId xmlns:a16="http://schemas.microsoft.com/office/drawing/2014/main" id="{530BBF62-1F12-3940-83FD-B0E5DD1F9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1738" y="196905"/>
            <a:ext cx="5077478" cy="317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43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3008093-012F-4D0C-BED4-BEEFF11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3DFFFD4-4F03-42EE-8CC9-6778E3147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C313FA99-E955-492D-92DA-24BC187B0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4B8565C6-CF59-4A25-979D-DCCB1EEFD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2F0FB1C6-42CD-425D-8A1A-AC8D127AB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3613E37E-280F-4723-B802-492ECCC25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3AB0F38B-9FFB-4015-925B-774507D93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73E1397C-E460-4547-BACF-15CBA1546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5EB09F38-CDC1-423E-99F8-989B6E2AA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6259FE2B-139E-4BCA-81CB-F4D48D2DC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23E3972C-8468-41B2-B241-0432B96B7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61B8080A-D3E1-4224-B047-BA6677A4D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21D00F2A-8813-4FBE-8E21-A24F890D0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AEF1E28D-7075-4659-9F37-C42F8C55B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45FE3553-E10B-4535-9B74-7E4E649F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BAA9E7B8-CF66-4BC0-BCD9-727746DC6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722C08F1-FE1B-4B18-A004-0AF55A784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B5E231E3-4C94-46DF-8D77-6F72D38CC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">
              <a:extLst>
                <a:ext uri="{FF2B5EF4-FFF2-40B4-BE49-F238E27FC236}">
                  <a16:creationId xmlns:a16="http://schemas.microsoft.com/office/drawing/2014/main" id="{672D5C99-E811-4763-8050-D7D4C174C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89D237C5-85B2-4D92-95E3-C5175B7E1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D0F16AC1-6E3F-4AF8-B35B-BD160A278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228103D-FF59-416F-98F7-7B395C02B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2F75B55-D4EB-49CE-A9CE-877D32D9D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Isosceles Triangle 39">
              <a:extLst>
                <a:ext uri="{FF2B5EF4-FFF2-40B4-BE49-F238E27FC236}">
                  <a16:creationId xmlns:a16="http://schemas.microsoft.com/office/drawing/2014/main" id="{85079DB7-0E49-4E26-A993-236F835B6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0D6013A5-52E9-408D-B488-26B68CA05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ítulo 1">
            <a:extLst>
              <a:ext uri="{FF2B5EF4-FFF2-40B4-BE49-F238E27FC236}">
                <a16:creationId xmlns:a16="http://schemas.microsoft.com/office/drawing/2014/main" id="{9717A0A6-EF98-1D4F-8D30-2162B8124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689" y="1774485"/>
            <a:ext cx="3654569" cy="1863689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2400" dirty="0"/>
              <a:t>The Sin Wave  Generator  creates a “theoretical” sinusoidal wave.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E45477-FC3F-489E-8195-02E95852F6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0151" y="0"/>
            <a:ext cx="6750205" cy="685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21CC0DC-E631-744B-A882-EED4B0E5451F}"/>
              </a:ext>
            </a:extLst>
          </p:cNvPr>
          <p:cNvSpPr txBox="1"/>
          <p:nvPr/>
        </p:nvSpPr>
        <p:spPr>
          <a:xfrm>
            <a:off x="1456447" y="1237852"/>
            <a:ext cx="2586990" cy="661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600" b="1" dirty="0">
                <a:solidFill>
                  <a:schemeClr val="bg1"/>
                </a:solidFill>
              </a:rPr>
              <a:t>SIN WAVE GENERATOR</a:t>
            </a:r>
          </a:p>
          <a:p>
            <a:pPr algn="ctr">
              <a:spcAft>
                <a:spcPts val="600"/>
              </a:spcAft>
            </a:pPr>
            <a:r>
              <a:rPr lang="es-ES" sz="1600" b="1" dirty="0">
                <a:solidFill>
                  <a:schemeClr val="bg1"/>
                </a:solidFill>
              </a:rPr>
              <a:t>VHDL MODULE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85B65602-E027-774C-AF69-1A19663C42F3}"/>
              </a:ext>
            </a:extLst>
          </p:cNvPr>
          <p:cNvSpPr txBox="1">
            <a:spLocks/>
          </p:cNvSpPr>
          <p:nvPr/>
        </p:nvSpPr>
        <p:spPr>
          <a:xfrm>
            <a:off x="887689" y="3344192"/>
            <a:ext cx="3654569" cy="1863689"/>
          </a:xfrm>
          <a:prstGeom prst="rect">
            <a:avLst/>
          </a:prstGeom>
        </p:spPr>
        <p:txBody>
          <a:bodyPr vert="horz" lIns="228600" tIns="228600" rIns="228600" bIns="0" rtlCol="0" anchor="b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</a:pPr>
            <a:endParaRPr lang="en-US" sz="2200" dirty="0"/>
          </a:p>
        </p:txBody>
      </p:sp>
      <p:pic>
        <p:nvPicPr>
          <p:cNvPr id="3" name="Imagen 2" descr="Imagen que contiene captura de pantalla&#10;&#10;&#10;&#10;Descripción generada automáticamente">
            <a:extLst>
              <a:ext uri="{FF2B5EF4-FFF2-40B4-BE49-F238E27FC236}">
                <a16:creationId xmlns:a16="http://schemas.microsoft.com/office/drawing/2014/main" id="{9EC948CE-1B6C-254F-A06E-29C0D4E41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7123" y="334475"/>
            <a:ext cx="6105684" cy="2647681"/>
          </a:xfrm>
          <a:prstGeom prst="rect">
            <a:avLst/>
          </a:prstGeom>
        </p:spPr>
      </p:pic>
      <p:pic>
        <p:nvPicPr>
          <p:cNvPr id="7" name="Imagen 6" descr="Imagen que contiene verde&#10;&#10;&#10;&#10;Descripción generada automáticamente">
            <a:extLst>
              <a:ext uri="{FF2B5EF4-FFF2-40B4-BE49-F238E27FC236}">
                <a16:creationId xmlns:a16="http://schemas.microsoft.com/office/drawing/2014/main" id="{CE4D9F48-F728-7947-B741-44C99976B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0908" y="3524503"/>
            <a:ext cx="6051498" cy="275272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4D097AA-3A86-2844-B985-B8582BE74E25}"/>
              </a:ext>
            </a:extLst>
          </p:cNvPr>
          <p:cNvSpPr txBox="1"/>
          <p:nvPr/>
        </p:nvSpPr>
        <p:spPr>
          <a:xfrm>
            <a:off x="7887554" y="3027326"/>
            <a:ext cx="1875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Sinusoidal wave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1FA02DC-29AE-834D-97A0-929E684FA796}"/>
              </a:ext>
            </a:extLst>
          </p:cNvPr>
          <p:cNvSpPr txBox="1"/>
          <p:nvPr/>
        </p:nvSpPr>
        <p:spPr>
          <a:xfrm>
            <a:off x="7889436" y="6304003"/>
            <a:ext cx="1901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Triangular wave</a:t>
            </a:r>
          </a:p>
        </p:txBody>
      </p:sp>
    </p:spTree>
    <p:extLst>
      <p:ext uri="{BB962C8B-B14F-4D97-AF65-F5344CB8AC3E}">
        <p14:creationId xmlns:p14="http://schemas.microsoft.com/office/powerpoint/2010/main" val="2167560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3008093-012F-4D0C-BED4-BEEFF11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3DFFFD4-4F03-42EE-8CC9-6778E3147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C313FA99-E955-492D-92DA-24BC187B0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4B8565C6-CF59-4A25-979D-DCCB1EEFD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2F0FB1C6-42CD-425D-8A1A-AC8D127AB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3613E37E-280F-4723-B802-492ECCC25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3AB0F38B-9FFB-4015-925B-774507D93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73E1397C-E460-4547-BACF-15CBA1546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5EB09F38-CDC1-423E-99F8-989B6E2AA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6259FE2B-139E-4BCA-81CB-F4D48D2DC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23E3972C-8468-41B2-B241-0432B96B7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61B8080A-D3E1-4224-B047-BA6677A4D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21D00F2A-8813-4FBE-8E21-A24F890D0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AEF1E28D-7075-4659-9F37-C42F8C55B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45FE3553-E10B-4535-9B74-7E4E649F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BAA9E7B8-CF66-4BC0-BCD9-727746DC6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722C08F1-FE1B-4B18-A004-0AF55A784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B5E231E3-4C94-46DF-8D77-6F72D38CC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">
              <a:extLst>
                <a:ext uri="{FF2B5EF4-FFF2-40B4-BE49-F238E27FC236}">
                  <a16:creationId xmlns:a16="http://schemas.microsoft.com/office/drawing/2014/main" id="{672D5C99-E811-4763-8050-D7D4C174C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89D237C5-85B2-4D92-95E3-C5175B7E1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D0F16AC1-6E3F-4AF8-B35B-BD160A278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228103D-FF59-416F-98F7-7B395C02B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2F75B55-D4EB-49CE-A9CE-877D32D9D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Isosceles Triangle 39">
              <a:extLst>
                <a:ext uri="{FF2B5EF4-FFF2-40B4-BE49-F238E27FC236}">
                  <a16:creationId xmlns:a16="http://schemas.microsoft.com/office/drawing/2014/main" id="{85079DB7-0E49-4E26-A993-236F835B6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0D6013A5-52E9-408D-B488-26B68CA05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ítulo 1">
            <a:extLst>
              <a:ext uri="{FF2B5EF4-FFF2-40B4-BE49-F238E27FC236}">
                <a16:creationId xmlns:a16="http://schemas.microsoft.com/office/drawing/2014/main" id="{9717A0A6-EF98-1D4F-8D30-2162B8124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57" y="2122939"/>
            <a:ext cx="3654569" cy="1580445"/>
          </a:xfrm>
        </p:spPr>
        <p:txBody>
          <a:bodyPr vert="horz" lIns="228600" tIns="228600" rIns="228600" bIns="0" rtlCol="0" anchor="b">
            <a:noAutofit/>
          </a:bodyPr>
          <a:lstStyle/>
          <a:p>
            <a:pPr>
              <a:lnSpc>
                <a:spcPct val="80000"/>
              </a:lnSpc>
            </a:pPr>
            <a:r>
              <a:rPr lang="en-US" sz="2400" dirty="0"/>
              <a:t>The PWM signal has 3 V, which is not enough for controlling the DC Motor. We need to increase it maintaining the frequency.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E45477-FC3F-489E-8195-02E95852F6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0151" y="0"/>
            <a:ext cx="6750205" cy="685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21CC0DC-E631-744B-A882-EED4B0E5451F}"/>
              </a:ext>
            </a:extLst>
          </p:cNvPr>
          <p:cNvSpPr txBox="1"/>
          <p:nvPr/>
        </p:nvSpPr>
        <p:spPr>
          <a:xfrm>
            <a:off x="978375" y="1286994"/>
            <a:ext cx="35670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ES" sz="2400" b="1" dirty="0">
                <a:solidFill>
                  <a:schemeClr val="bg1"/>
                </a:solidFill>
              </a:rPr>
              <a:t>DMOS HALF-BRIDGE 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85B65602-E027-774C-AF69-1A19663C42F3}"/>
              </a:ext>
            </a:extLst>
          </p:cNvPr>
          <p:cNvSpPr txBox="1">
            <a:spLocks/>
          </p:cNvSpPr>
          <p:nvPr/>
        </p:nvSpPr>
        <p:spPr>
          <a:xfrm>
            <a:off x="887689" y="3344192"/>
            <a:ext cx="3654569" cy="1863689"/>
          </a:xfrm>
          <a:prstGeom prst="rect">
            <a:avLst/>
          </a:prstGeom>
        </p:spPr>
        <p:txBody>
          <a:bodyPr vert="horz" lIns="228600" tIns="228600" rIns="228600" bIns="0" rtlCol="0" anchor="b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</a:pPr>
            <a:endParaRPr lang="en-US" sz="220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8CD43EB-77B4-3A4F-8B7E-BDD50C6114ED}"/>
              </a:ext>
            </a:extLst>
          </p:cNvPr>
          <p:cNvSpPr/>
          <p:nvPr/>
        </p:nvSpPr>
        <p:spPr>
          <a:xfrm>
            <a:off x="978159" y="3834492"/>
            <a:ext cx="35435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rgbClr val="FFFEFF"/>
                </a:solidFill>
              </a:rPr>
              <a:t>With the half-bridge we are able to control an external voltage of 10 V with the PWM.</a:t>
            </a:r>
          </a:p>
        </p:txBody>
      </p:sp>
      <p:pic>
        <p:nvPicPr>
          <p:cNvPr id="3" name="Imagen 2" descr="Imagen que contiene captura de pantalla&#10;&#10;&#10;&#10;Descripción generada automáticamente">
            <a:extLst>
              <a:ext uri="{FF2B5EF4-FFF2-40B4-BE49-F238E27FC236}">
                <a16:creationId xmlns:a16="http://schemas.microsoft.com/office/drawing/2014/main" id="{E736685E-FA7C-AE44-95D0-A80B558DBB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125"/>
          <a:stretch/>
        </p:blipFill>
        <p:spPr>
          <a:xfrm>
            <a:off x="6957198" y="2835424"/>
            <a:ext cx="3972099" cy="3436441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0E0EEA1B-B129-8340-A941-E45B18625F2F}"/>
              </a:ext>
            </a:extLst>
          </p:cNvPr>
          <p:cNvSpPr txBox="1"/>
          <p:nvPr/>
        </p:nvSpPr>
        <p:spPr>
          <a:xfrm>
            <a:off x="6995298" y="6256850"/>
            <a:ext cx="3982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DMOS </a:t>
            </a:r>
            <a:r>
              <a:rPr lang="es-ES" dirty="0" err="1"/>
              <a:t>Half</a:t>
            </a:r>
            <a:r>
              <a:rPr lang="es-ES" dirty="0"/>
              <a:t>-Bridge Driver </a:t>
            </a:r>
            <a:r>
              <a:rPr lang="es-ES" dirty="0" err="1"/>
              <a:t>schematic</a:t>
            </a:r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3BFD386-DA18-8F4B-9614-42AC2D3E41D0}"/>
              </a:ext>
            </a:extLst>
          </p:cNvPr>
          <p:cNvSpPr txBox="1"/>
          <p:nvPr/>
        </p:nvSpPr>
        <p:spPr>
          <a:xfrm>
            <a:off x="6754303" y="232794"/>
            <a:ext cx="4507657" cy="6463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We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only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need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one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half</a:t>
            </a:r>
            <a:r>
              <a:rPr lang="es-ES" dirty="0">
                <a:solidFill>
                  <a:schemeClr val="bg1"/>
                </a:solidFill>
              </a:rPr>
              <a:t>-bridge </a:t>
            </a:r>
            <a:r>
              <a:rPr lang="es-ES" dirty="0" err="1">
                <a:solidFill>
                  <a:schemeClr val="bg1"/>
                </a:solidFill>
              </a:rPr>
              <a:t>because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we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work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with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an</a:t>
            </a:r>
            <a:r>
              <a:rPr lang="es-ES" dirty="0">
                <a:solidFill>
                  <a:schemeClr val="bg1"/>
                </a:solidFill>
              </a:rPr>
              <a:t> UNIPOLAR PWM.</a:t>
            </a: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AE168C02-B672-C44C-8CF3-0D549558649F}"/>
              </a:ext>
            </a:extLst>
          </p:cNvPr>
          <p:cNvSpPr txBox="1"/>
          <p:nvPr/>
        </p:nvSpPr>
        <p:spPr>
          <a:xfrm>
            <a:off x="6762621" y="1079990"/>
            <a:ext cx="4507657" cy="6463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When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PWM </a:t>
            </a:r>
            <a:r>
              <a:rPr lang="es-ES" dirty="0" err="1">
                <a:solidFill>
                  <a:schemeClr val="bg1"/>
                </a:solidFill>
              </a:rPr>
              <a:t>is</a:t>
            </a:r>
            <a:r>
              <a:rPr lang="es-ES" dirty="0">
                <a:solidFill>
                  <a:schemeClr val="bg1"/>
                </a:solidFill>
              </a:rPr>
              <a:t> HIGH,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top MOSFET </a:t>
            </a:r>
            <a:r>
              <a:rPr lang="es-ES" dirty="0" err="1">
                <a:solidFill>
                  <a:schemeClr val="bg1"/>
                </a:solidFill>
              </a:rPr>
              <a:t>is</a:t>
            </a:r>
            <a:r>
              <a:rPr lang="es-ES" dirty="0">
                <a:solidFill>
                  <a:schemeClr val="bg1"/>
                </a:solidFill>
              </a:rPr>
              <a:t> ON and </a:t>
            </a:r>
            <a:r>
              <a:rPr lang="es-ES" dirty="0" err="1">
                <a:solidFill>
                  <a:schemeClr val="bg1"/>
                </a:solidFill>
              </a:rPr>
              <a:t>we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have</a:t>
            </a:r>
            <a:r>
              <a:rPr lang="es-ES" dirty="0">
                <a:solidFill>
                  <a:schemeClr val="bg1"/>
                </a:solidFill>
              </a:rPr>
              <a:t> 10 V in OUT1. </a:t>
            </a: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C96E23A7-FC49-3D46-995C-3C5333D7D1FB}"/>
              </a:ext>
            </a:extLst>
          </p:cNvPr>
          <p:cNvSpPr txBox="1"/>
          <p:nvPr/>
        </p:nvSpPr>
        <p:spPr>
          <a:xfrm>
            <a:off x="6767564" y="1952292"/>
            <a:ext cx="4507657" cy="6463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When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PWM </a:t>
            </a:r>
            <a:r>
              <a:rPr lang="es-ES" dirty="0" err="1">
                <a:solidFill>
                  <a:schemeClr val="bg1"/>
                </a:solidFill>
              </a:rPr>
              <a:t>is</a:t>
            </a:r>
            <a:r>
              <a:rPr lang="es-ES" dirty="0">
                <a:solidFill>
                  <a:schemeClr val="bg1"/>
                </a:solidFill>
              </a:rPr>
              <a:t> LOW,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bottom</a:t>
            </a:r>
            <a:r>
              <a:rPr lang="es-ES" dirty="0">
                <a:solidFill>
                  <a:schemeClr val="bg1"/>
                </a:solidFill>
              </a:rPr>
              <a:t> MOSFET </a:t>
            </a:r>
            <a:r>
              <a:rPr lang="es-ES" dirty="0" err="1">
                <a:solidFill>
                  <a:schemeClr val="bg1"/>
                </a:solidFill>
              </a:rPr>
              <a:t>is</a:t>
            </a:r>
            <a:r>
              <a:rPr lang="es-ES" dirty="0">
                <a:solidFill>
                  <a:schemeClr val="bg1"/>
                </a:solidFill>
              </a:rPr>
              <a:t> ON and </a:t>
            </a:r>
            <a:r>
              <a:rPr lang="es-ES" dirty="0" err="1">
                <a:solidFill>
                  <a:schemeClr val="bg1"/>
                </a:solidFill>
              </a:rPr>
              <a:t>we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have</a:t>
            </a:r>
            <a:r>
              <a:rPr lang="es-ES" dirty="0">
                <a:solidFill>
                  <a:schemeClr val="bg1"/>
                </a:solidFill>
              </a:rPr>
              <a:t> 0 V in OUT1. 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0C877B2D-7359-E848-84A9-A8FA6F71B285}"/>
              </a:ext>
            </a:extLst>
          </p:cNvPr>
          <p:cNvCxnSpPr>
            <a:cxnSpLocks/>
            <a:endCxn id="7" idx="3"/>
          </p:cNvCxnSpPr>
          <p:nvPr/>
        </p:nvCxnSpPr>
        <p:spPr>
          <a:xfrm>
            <a:off x="10978120" y="2740150"/>
            <a:ext cx="0" cy="3701366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276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3008093-012F-4D0C-BED4-BEEFF11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3DFFFD4-4F03-42EE-8CC9-6778E3147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C313FA99-E955-492D-92DA-24BC187B0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4B8565C6-CF59-4A25-979D-DCCB1EEFD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2F0FB1C6-42CD-425D-8A1A-AC8D127AB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3613E37E-280F-4723-B802-492ECCC25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3AB0F38B-9FFB-4015-925B-774507D93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73E1397C-E460-4547-BACF-15CBA1546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5EB09F38-CDC1-423E-99F8-989B6E2AA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6259FE2B-139E-4BCA-81CB-F4D48D2DC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23E3972C-8468-41B2-B241-0432B96B7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61B8080A-D3E1-4224-B047-BA6677A4D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21D00F2A-8813-4FBE-8E21-A24F890D0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AEF1E28D-7075-4659-9F37-C42F8C55B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45FE3553-E10B-4535-9B74-7E4E649F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BAA9E7B8-CF66-4BC0-BCD9-727746DC6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722C08F1-FE1B-4B18-A004-0AF55A784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B5E231E3-4C94-46DF-8D77-6F72D38CC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">
              <a:extLst>
                <a:ext uri="{FF2B5EF4-FFF2-40B4-BE49-F238E27FC236}">
                  <a16:creationId xmlns:a16="http://schemas.microsoft.com/office/drawing/2014/main" id="{672D5C99-E811-4763-8050-D7D4C174C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89D237C5-85B2-4D92-95E3-C5175B7E1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D0F16AC1-6E3F-4AF8-B35B-BD160A278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228103D-FF59-416F-98F7-7B395C02B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2F75B55-D4EB-49CE-A9CE-877D32D9D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Isosceles Triangle 39">
              <a:extLst>
                <a:ext uri="{FF2B5EF4-FFF2-40B4-BE49-F238E27FC236}">
                  <a16:creationId xmlns:a16="http://schemas.microsoft.com/office/drawing/2014/main" id="{85079DB7-0E49-4E26-A993-236F835B6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0D6013A5-52E9-408D-B488-26B68CA05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ítulo 1">
            <a:extLst>
              <a:ext uri="{FF2B5EF4-FFF2-40B4-BE49-F238E27FC236}">
                <a16:creationId xmlns:a16="http://schemas.microsoft.com/office/drawing/2014/main" id="{9717A0A6-EF98-1D4F-8D30-2162B8124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6" y="1809351"/>
            <a:ext cx="3654569" cy="1580445"/>
          </a:xfrm>
        </p:spPr>
        <p:txBody>
          <a:bodyPr vert="horz" lIns="228600" tIns="228600" rIns="228600" bIns="0" rtlCol="0" anchor="b">
            <a:noAutofit/>
          </a:bodyPr>
          <a:lstStyle/>
          <a:p>
            <a:pPr>
              <a:lnSpc>
                <a:spcPct val="80000"/>
              </a:lnSpc>
            </a:pPr>
            <a:r>
              <a:rPr lang="en-US" sz="2800" dirty="0"/>
              <a:t>A  DC Motor only can be controlled by a constant voltage (obviously).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E45477-FC3F-489E-8195-02E95852F6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0151" y="0"/>
            <a:ext cx="6750205" cy="685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21CC0DC-E631-744B-A882-EED4B0E5451F}"/>
              </a:ext>
            </a:extLst>
          </p:cNvPr>
          <p:cNvSpPr txBox="1"/>
          <p:nvPr/>
        </p:nvSpPr>
        <p:spPr>
          <a:xfrm>
            <a:off x="1248208" y="1322107"/>
            <a:ext cx="2962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ES" sz="2400" b="1" dirty="0">
                <a:solidFill>
                  <a:schemeClr val="bg1"/>
                </a:solidFill>
              </a:rPr>
              <a:t>LOW-PASS FILTER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85B65602-E027-774C-AF69-1A19663C42F3}"/>
              </a:ext>
            </a:extLst>
          </p:cNvPr>
          <p:cNvSpPr txBox="1">
            <a:spLocks/>
          </p:cNvSpPr>
          <p:nvPr/>
        </p:nvSpPr>
        <p:spPr>
          <a:xfrm>
            <a:off x="887689" y="3344192"/>
            <a:ext cx="3654569" cy="1863689"/>
          </a:xfrm>
          <a:prstGeom prst="rect">
            <a:avLst/>
          </a:prstGeom>
        </p:spPr>
        <p:txBody>
          <a:bodyPr vert="horz" lIns="228600" tIns="228600" rIns="228600" bIns="0" rtlCol="0" anchor="b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</a:pPr>
            <a:endParaRPr lang="en-US" sz="220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8CD43EB-77B4-3A4F-8B7E-BDD50C6114ED}"/>
              </a:ext>
            </a:extLst>
          </p:cNvPr>
          <p:cNvSpPr/>
          <p:nvPr/>
        </p:nvSpPr>
        <p:spPr>
          <a:xfrm>
            <a:off x="984343" y="3586264"/>
            <a:ext cx="349537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rgbClr val="FFFEFF"/>
                </a:solidFill>
              </a:rPr>
              <a:t>That is the reason why a low-pass filter has been built before the motor (Power Resistance in our test set up)</a:t>
            </a:r>
          </a:p>
        </p:txBody>
      </p:sp>
      <p:pic>
        <p:nvPicPr>
          <p:cNvPr id="6" name="Imagen 5" descr="Imagen que contiene objeto&#10;&#10;&#10;&#10;Descripción generada automáticamente">
            <a:extLst>
              <a:ext uri="{FF2B5EF4-FFF2-40B4-BE49-F238E27FC236}">
                <a16:creationId xmlns:a16="http://schemas.microsoft.com/office/drawing/2014/main" id="{86678DD7-4A88-ED42-A6C7-E4D3A5B5A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360" y="844661"/>
            <a:ext cx="4405542" cy="903701"/>
          </a:xfrm>
          <a:prstGeom prst="rect">
            <a:avLst/>
          </a:prstGeom>
        </p:spPr>
      </p:pic>
      <p:sp>
        <p:nvSpPr>
          <p:cNvPr id="73" name="CuadroTexto 72">
            <a:extLst>
              <a:ext uri="{FF2B5EF4-FFF2-40B4-BE49-F238E27FC236}">
                <a16:creationId xmlns:a16="http://schemas.microsoft.com/office/drawing/2014/main" id="{409E2166-8188-AD40-87C6-810230C5B500}"/>
              </a:ext>
            </a:extLst>
          </p:cNvPr>
          <p:cNvSpPr txBox="1"/>
          <p:nvPr/>
        </p:nvSpPr>
        <p:spPr>
          <a:xfrm>
            <a:off x="7275584" y="375259"/>
            <a:ext cx="3171934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DESIGN PROCESS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3280A3A-653C-2E4E-9985-A1CFA4931D74}"/>
              </a:ext>
            </a:extLst>
          </p:cNvPr>
          <p:cNvSpPr txBox="1"/>
          <p:nvPr/>
        </p:nvSpPr>
        <p:spPr>
          <a:xfrm>
            <a:off x="6103994" y="1985141"/>
            <a:ext cx="5720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1. As a </a:t>
            </a:r>
            <a:r>
              <a:rPr lang="es-ES" dirty="0" err="1"/>
              <a:t>first</a:t>
            </a:r>
            <a:r>
              <a:rPr lang="es-ES" dirty="0"/>
              <a:t> </a:t>
            </a:r>
            <a:r>
              <a:rPr lang="es-ES" dirty="0" err="1"/>
              <a:t>aproximation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use a </a:t>
            </a:r>
            <a:r>
              <a:rPr lang="es-ES" dirty="0" err="1"/>
              <a:t>frequency</a:t>
            </a:r>
            <a:r>
              <a:rPr lang="es-ES" dirty="0"/>
              <a:t> of 2,4 kHz (10 times </a:t>
            </a:r>
            <a:r>
              <a:rPr lang="es-ES" dirty="0" err="1"/>
              <a:t>lower</a:t>
            </a:r>
            <a:r>
              <a:rPr lang="es-ES" dirty="0"/>
              <a:t> tan </a:t>
            </a:r>
            <a:r>
              <a:rPr lang="es-ES" dirty="0" err="1"/>
              <a:t>the</a:t>
            </a:r>
            <a:r>
              <a:rPr lang="es-ES" dirty="0"/>
              <a:t> PWM </a:t>
            </a:r>
            <a:r>
              <a:rPr lang="es-ES" dirty="0" err="1"/>
              <a:t>frequency</a:t>
            </a:r>
            <a:r>
              <a:rPr lang="es-ES" dirty="0"/>
              <a:t>):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A5342ED-B620-2D4E-9594-D9A3872F186D}"/>
              </a:ext>
            </a:extLst>
          </p:cNvPr>
          <p:cNvSpPr txBox="1"/>
          <p:nvPr/>
        </p:nvSpPr>
        <p:spPr>
          <a:xfrm>
            <a:off x="7020670" y="2856814"/>
            <a:ext cx="1503938" cy="523220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s-ES" sz="1400" i="1" dirty="0" err="1"/>
              <a:t>Fcutoff</a:t>
            </a:r>
            <a:r>
              <a:rPr lang="es-ES" sz="1400" i="1" dirty="0"/>
              <a:t> = 2,4 kHz</a:t>
            </a:r>
          </a:p>
          <a:p>
            <a:pPr algn="ctr"/>
            <a:r>
              <a:rPr lang="es-ES" sz="1400" i="1" dirty="0" err="1"/>
              <a:t>Coil</a:t>
            </a:r>
            <a:r>
              <a:rPr lang="es-ES" sz="1400" i="1" dirty="0"/>
              <a:t> = 50 µH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6249FDA-9888-1144-9E6F-C7291CA3A93A}"/>
              </a:ext>
            </a:extLst>
          </p:cNvPr>
          <p:cNvSpPr txBox="1"/>
          <p:nvPr/>
        </p:nvSpPr>
        <p:spPr>
          <a:xfrm>
            <a:off x="9343696" y="2952487"/>
            <a:ext cx="1649811" cy="307777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s-ES" sz="1400" dirty="0"/>
              <a:t>Capacitor = 87 µF</a:t>
            </a:r>
          </a:p>
        </p:txBody>
      </p:sp>
      <p:sp>
        <p:nvSpPr>
          <p:cNvPr id="13" name="Flecha derecha 12">
            <a:extLst>
              <a:ext uri="{FF2B5EF4-FFF2-40B4-BE49-F238E27FC236}">
                <a16:creationId xmlns:a16="http://schemas.microsoft.com/office/drawing/2014/main" id="{AE6A0103-153A-C747-B6BE-E703E780D5DD}"/>
              </a:ext>
            </a:extLst>
          </p:cNvPr>
          <p:cNvSpPr/>
          <p:nvPr/>
        </p:nvSpPr>
        <p:spPr>
          <a:xfrm>
            <a:off x="8734891" y="3032440"/>
            <a:ext cx="408781" cy="165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0FCB3FA-3376-534C-AFCD-2171CCF007F8}"/>
              </a:ext>
            </a:extLst>
          </p:cNvPr>
          <p:cNvSpPr txBox="1"/>
          <p:nvPr/>
        </p:nvSpPr>
        <p:spPr>
          <a:xfrm>
            <a:off x="6108033" y="3637147"/>
            <a:ext cx="5625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2. </a:t>
            </a:r>
            <a:r>
              <a:rPr lang="es-ES" dirty="0" err="1"/>
              <a:t>However</a:t>
            </a:r>
            <a:r>
              <a:rPr lang="es-ES" dirty="0"/>
              <a:t>,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F</a:t>
            </a:r>
            <a:r>
              <a:rPr lang="es-ES" baseline="-25000" dirty="0" err="1"/>
              <a:t>cutoff</a:t>
            </a:r>
            <a:r>
              <a:rPr lang="es-ES" dirty="0"/>
              <a:t> </a:t>
            </a:r>
            <a:r>
              <a:rPr lang="es-ES" dirty="0" err="1"/>
              <a:t>was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</a:t>
            </a:r>
            <a:r>
              <a:rPr lang="es-ES" dirty="0" err="1"/>
              <a:t>enough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getting</a:t>
            </a:r>
            <a:r>
              <a:rPr lang="es-ES" dirty="0"/>
              <a:t> a </a:t>
            </a:r>
            <a:r>
              <a:rPr lang="es-ES" dirty="0" err="1"/>
              <a:t>good</a:t>
            </a:r>
            <a:r>
              <a:rPr lang="es-ES" dirty="0"/>
              <a:t> </a:t>
            </a:r>
            <a:r>
              <a:rPr lang="es-ES" dirty="0" err="1"/>
              <a:t>constant</a:t>
            </a:r>
            <a:r>
              <a:rPr lang="es-ES" dirty="0"/>
              <a:t> wave:</a:t>
            </a:r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F711B5A5-F6B8-EF43-83DD-2B1B828DE22A}"/>
              </a:ext>
            </a:extLst>
          </p:cNvPr>
          <p:cNvSpPr txBox="1"/>
          <p:nvPr/>
        </p:nvSpPr>
        <p:spPr>
          <a:xfrm>
            <a:off x="6934105" y="4540591"/>
            <a:ext cx="1649811" cy="307777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s-ES" sz="1400" dirty="0"/>
              <a:t>Capacitor = 87 µF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D13BE0A6-E964-A44D-AC0D-FFE478881D7B}"/>
              </a:ext>
            </a:extLst>
          </p:cNvPr>
          <p:cNvSpPr txBox="1"/>
          <p:nvPr/>
        </p:nvSpPr>
        <p:spPr>
          <a:xfrm>
            <a:off x="9325674" y="4518048"/>
            <a:ext cx="1747594" cy="307777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s-ES" sz="1400" dirty="0"/>
              <a:t>Capacitor = 200 µF</a:t>
            </a:r>
          </a:p>
        </p:txBody>
      </p:sp>
      <p:sp>
        <p:nvSpPr>
          <p:cNvPr id="76" name="Flecha derecha 75">
            <a:extLst>
              <a:ext uri="{FF2B5EF4-FFF2-40B4-BE49-F238E27FC236}">
                <a16:creationId xmlns:a16="http://schemas.microsoft.com/office/drawing/2014/main" id="{CB921265-0F16-7E47-90CB-EC6E046A6C49}"/>
              </a:ext>
            </a:extLst>
          </p:cNvPr>
          <p:cNvSpPr/>
          <p:nvPr/>
        </p:nvSpPr>
        <p:spPr>
          <a:xfrm>
            <a:off x="8740540" y="4588967"/>
            <a:ext cx="408781" cy="165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2FD370FD-3EB8-1D4D-AC99-47B71306EB6C}"/>
              </a:ext>
            </a:extLst>
          </p:cNvPr>
          <p:cNvSpPr txBox="1"/>
          <p:nvPr/>
        </p:nvSpPr>
        <p:spPr>
          <a:xfrm>
            <a:off x="6133912" y="5146917"/>
            <a:ext cx="5655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3.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value</a:t>
            </a:r>
            <a:r>
              <a:rPr lang="es-ES" dirty="0"/>
              <a:t> of </a:t>
            </a:r>
            <a:r>
              <a:rPr lang="es-ES" dirty="0" err="1"/>
              <a:t>capacitance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obtain</a:t>
            </a:r>
            <a:r>
              <a:rPr lang="es-ES" dirty="0"/>
              <a:t> a 1´6 kHz </a:t>
            </a:r>
            <a:r>
              <a:rPr lang="es-ES" dirty="0" err="1"/>
              <a:t>signal</a:t>
            </a:r>
            <a:r>
              <a:rPr lang="es-ES" dirty="0"/>
              <a:t>, </a:t>
            </a: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more </a:t>
            </a:r>
            <a:r>
              <a:rPr lang="es-ES" dirty="0" err="1"/>
              <a:t>desirable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47368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3008093-012F-4D0C-BED4-BEEFF11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3DFFFD4-4F03-42EE-8CC9-6778E3147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C313FA99-E955-492D-92DA-24BC187B0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4B8565C6-CF59-4A25-979D-DCCB1EEFD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2F0FB1C6-42CD-425D-8A1A-AC8D127AB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3613E37E-280F-4723-B802-492ECCC25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3AB0F38B-9FFB-4015-925B-774507D93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73E1397C-E460-4547-BACF-15CBA1546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5EB09F38-CDC1-423E-99F8-989B6E2AA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6259FE2B-139E-4BCA-81CB-F4D48D2DC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23E3972C-8468-41B2-B241-0432B96B7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61B8080A-D3E1-4224-B047-BA6677A4D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21D00F2A-8813-4FBE-8E21-A24F890D0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AEF1E28D-7075-4659-9F37-C42F8C55B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45FE3553-E10B-4535-9B74-7E4E649F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BAA9E7B8-CF66-4BC0-BCD9-727746DC6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722C08F1-FE1B-4B18-A004-0AF55A784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B5E231E3-4C94-46DF-8D77-6F72D38CC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">
              <a:extLst>
                <a:ext uri="{FF2B5EF4-FFF2-40B4-BE49-F238E27FC236}">
                  <a16:creationId xmlns:a16="http://schemas.microsoft.com/office/drawing/2014/main" id="{672D5C99-E811-4763-8050-D7D4C174C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89D237C5-85B2-4D92-95E3-C5175B7E1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D0F16AC1-6E3F-4AF8-B35B-BD160A278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228103D-FF59-416F-98F7-7B395C02B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2F75B55-D4EB-49CE-A9CE-877D32D9D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Isosceles Triangle 39">
              <a:extLst>
                <a:ext uri="{FF2B5EF4-FFF2-40B4-BE49-F238E27FC236}">
                  <a16:creationId xmlns:a16="http://schemas.microsoft.com/office/drawing/2014/main" id="{85079DB7-0E49-4E26-A993-236F835B6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0D6013A5-52E9-408D-B488-26B68CA05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ítulo 1">
            <a:extLst>
              <a:ext uri="{FF2B5EF4-FFF2-40B4-BE49-F238E27FC236}">
                <a16:creationId xmlns:a16="http://schemas.microsoft.com/office/drawing/2014/main" id="{9717A0A6-EF98-1D4F-8D30-2162B8124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375" y="1665588"/>
            <a:ext cx="3654569" cy="1580445"/>
          </a:xfrm>
        </p:spPr>
        <p:txBody>
          <a:bodyPr vert="horz" lIns="228600" tIns="228600" rIns="228600" bIns="0" rtlCol="0" anchor="b">
            <a:noAutofit/>
          </a:bodyPr>
          <a:lstStyle/>
          <a:p>
            <a:pPr>
              <a:lnSpc>
                <a:spcPct val="80000"/>
              </a:lnSpc>
            </a:pPr>
            <a:r>
              <a:rPr lang="en-US" sz="2800" dirty="0"/>
              <a:t>A </a:t>
            </a:r>
            <a:r>
              <a:rPr lang="en-US" sz="2800" dirty="0" err="1"/>
              <a:t>differencial</a:t>
            </a:r>
            <a:r>
              <a:rPr lang="en-US" sz="2800" dirty="0"/>
              <a:t> amplifier is needed for performing to actions: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E45477-FC3F-489E-8195-02E95852F6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0151" y="0"/>
            <a:ext cx="6750205" cy="685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21CC0DC-E631-744B-A882-EED4B0E5451F}"/>
              </a:ext>
            </a:extLst>
          </p:cNvPr>
          <p:cNvSpPr txBox="1"/>
          <p:nvPr/>
        </p:nvSpPr>
        <p:spPr>
          <a:xfrm>
            <a:off x="846049" y="1371003"/>
            <a:ext cx="38074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ES" sz="2000" b="1" dirty="0">
                <a:solidFill>
                  <a:schemeClr val="bg1"/>
                </a:solidFill>
              </a:rPr>
              <a:t>DIFFERENCIAL AMPLIFIER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85B65602-E027-774C-AF69-1A19663C42F3}"/>
              </a:ext>
            </a:extLst>
          </p:cNvPr>
          <p:cNvSpPr txBox="1">
            <a:spLocks/>
          </p:cNvSpPr>
          <p:nvPr/>
        </p:nvSpPr>
        <p:spPr>
          <a:xfrm>
            <a:off x="887689" y="3344192"/>
            <a:ext cx="3654569" cy="1863689"/>
          </a:xfrm>
          <a:prstGeom prst="rect">
            <a:avLst/>
          </a:prstGeom>
        </p:spPr>
        <p:txBody>
          <a:bodyPr vert="horz" lIns="228600" tIns="228600" rIns="228600" bIns="0" rtlCol="0" anchor="b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</a:pPr>
            <a:endParaRPr lang="en-US" sz="220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8CD43EB-77B4-3A4F-8B7E-BDD50C6114ED}"/>
              </a:ext>
            </a:extLst>
          </p:cNvPr>
          <p:cNvSpPr/>
          <p:nvPr/>
        </p:nvSpPr>
        <p:spPr>
          <a:xfrm>
            <a:off x="880264" y="3357191"/>
            <a:ext cx="3495370" cy="183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lnSpc>
                <a:spcPct val="90000"/>
              </a:lnSpc>
              <a:buAutoNum type="arabicPeriod"/>
            </a:pPr>
            <a:r>
              <a:rPr lang="en-US" dirty="0">
                <a:solidFill>
                  <a:srgbClr val="FFFEFF"/>
                </a:solidFill>
              </a:rPr>
              <a:t>Measure the voltage between the load terminals.</a:t>
            </a:r>
          </a:p>
          <a:p>
            <a:pPr marL="457200" indent="-457200" algn="ctr">
              <a:lnSpc>
                <a:spcPct val="90000"/>
              </a:lnSpc>
              <a:buAutoNum type="arabicPeriod"/>
            </a:pPr>
            <a:r>
              <a:rPr lang="en-US" dirty="0">
                <a:solidFill>
                  <a:srgbClr val="FFFEFF"/>
                </a:solidFill>
              </a:rPr>
              <a:t>Scale down that voltage difference from 10V to 3V (maximum ADC input voltage)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030540D-4475-F442-8D30-BB76B001F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2134" y="759502"/>
            <a:ext cx="3270181" cy="2362796"/>
          </a:xfrm>
          <a:prstGeom prst="rect">
            <a:avLst/>
          </a:prstGeom>
        </p:spPr>
      </p:pic>
      <p:sp>
        <p:nvSpPr>
          <p:cNvPr id="69" name="CuadroTexto 68">
            <a:extLst>
              <a:ext uri="{FF2B5EF4-FFF2-40B4-BE49-F238E27FC236}">
                <a16:creationId xmlns:a16="http://schemas.microsoft.com/office/drawing/2014/main" id="{3161DD30-4BC2-5C4B-9B00-81115015E2CC}"/>
              </a:ext>
            </a:extLst>
          </p:cNvPr>
          <p:cNvSpPr txBox="1"/>
          <p:nvPr/>
        </p:nvSpPr>
        <p:spPr>
          <a:xfrm>
            <a:off x="5780984" y="301057"/>
            <a:ext cx="6081342" cy="3385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1600" dirty="0" err="1">
                <a:solidFill>
                  <a:schemeClr val="bg1"/>
                </a:solidFill>
              </a:rPr>
              <a:t>Supposing</a:t>
            </a:r>
            <a:r>
              <a:rPr lang="es-ES" sz="1600" dirty="0">
                <a:solidFill>
                  <a:schemeClr val="bg1"/>
                </a:solidFill>
              </a:rPr>
              <a:t> 10 V (máximum) </a:t>
            </a:r>
            <a:r>
              <a:rPr lang="es-ES" sz="1600" dirty="0" err="1">
                <a:solidFill>
                  <a:schemeClr val="bg1"/>
                </a:solidFill>
              </a:rPr>
              <a:t>between</a:t>
            </a:r>
            <a:r>
              <a:rPr lang="es-ES" sz="1600" dirty="0">
                <a:solidFill>
                  <a:schemeClr val="bg1"/>
                </a:solidFill>
              </a:rPr>
              <a:t> V1 and V2 and 3 V in </a:t>
            </a:r>
            <a:r>
              <a:rPr lang="es-ES" sz="1600" dirty="0" err="1">
                <a:solidFill>
                  <a:schemeClr val="bg1"/>
                </a:solidFill>
              </a:rPr>
              <a:t>V</a:t>
            </a:r>
            <a:r>
              <a:rPr lang="es-ES" sz="1600" baseline="-25000" dirty="0" err="1">
                <a:solidFill>
                  <a:schemeClr val="bg1"/>
                </a:solidFill>
              </a:rPr>
              <a:t>out</a:t>
            </a:r>
            <a:r>
              <a:rPr lang="es-ES" sz="1600" baseline="-25000" dirty="0">
                <a:solidFill>
                  <a:schemeClr val="bg1"/>
                </a:solidFill>
              </a:rPr>
              <a:t> </a:t>
            </a:r>
            <a:r>
              <a:rPr lang="es-ES" sz="160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4B6EEB3A-D993-6A40-928E-6A1C21126276}"/>
              </a:ext>
            </a:extLst>
          </p:cNvPr>
          <p:cNvSpPr txBox="1"/>
          <p:nvPr/>
        </p:nvSpPr>
        <p:spPr>
          <a:xfrm>
            <a:off x="6342226" y="974083"/>
            <a:ext cx="1714297" cy="58477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</a:rPr>
              <a:t>R</a:t>
            </a:r>
            <a:r>
              <a:rPr lang="es-ES" sz="1600" baseline="-25000" dirty="0">
                <a:solidFill>
                  <a:schemeClr val="bg1"/>
                </a:solidFill>
              </a:rPr>
              <a:t>1 </a:t>
            </a:r>
            <a:r>
              <a:rPr lang="es-ES" sz="1600" dirty="0">
                <a:solidFill>
                  <a:schemeClr val="bg1"/>
                </a:solidFill>
              </a:rPr>
              <a:t>= R</a:t>
            </a:r>
            <a:r>
              <a:rPr lang="es-ES" sz="1600" baseline="-25000" dirty="0">
                <a:solidFill>
                  <a:schemeClr val="bg1"/>
                </a:solidFill>
              </a:rPr>
              <a:t>2</a:t>
            </a:r>
            <a:r>
              <a:rPr lang="es-ES" sz="1600" dirty="0">
                <a:solidFill>
                  <a:schemeClr val="bg1"/>
                </a:solidFill>
              </a:rPr>
              <a:t> = 165 kΩ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</a:rPr>
              <a:t>R</a:t>
            </a:r>
            <a:r>
              <a:rPr lang="es-ES" sz="1600" baseline="-25000" dirty="0">
                <a:solidFill>
                  <a:schemeClr val="bg1"/>
                </a:solidFill>
              </a:rPr>
              <a:t>3</a:t>
            </a:r>
            <a:r>
              <a:rPr lang="es-ES" sz="1600" dirty="0">
                <a:solidFill>
                  <a:schemeClr val="bg1"/>
                </a:solidFill>
              </a:rPr>
              <a:t> = R</a:t>
            </a:r>
            <a:r>
              <a:rPr lang="es-ES" sz="1600" baseline="-25000" dirty="0">
                <a:solidFill>
                  <a:schemeClr val="bg1"/>
                </a:solidFill>
              </a:rPr>
              <a:t>4</a:t>
            </a:r>
            <a:r>
              <a:rPr lang="es-ES" sz="1600" dirty="0">
                <a:solidFill>
                  <a:schemeClr val="bg1"/>
                </a:solidFill>
              </a:rPr>
              <a:t> = 50 kΩ</a:t>
            </a:r>
          </a:p>
        </p:txBody>
      </p:sp>
      <p:pic>
        <p:nvPicPr>
          <p:cNvPr id="8" name="Imagen 7" descr="Imagen que contiene mapa&#10;&#10;&#10;&#10;Descripción generada automáticamente">
            <a:extLst>
              <a:ext uri="{FF2B5EF4-FFF2-40B4-BE49-F238E27FC236}">
                <a16:creationId xmlns:a16="http://schemas.microsoft.com/office/drawing/2014/main" id="{B6C791A6-7EF3-5249-B676-2E05EFB70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3714" y="3100543"/>
            <a:ext cx="5870512" cy="3503717"/>
          </a:xfrm>
          <a:prstGeom prst="rect">
            <a:avLst/>
          </a:prstGeom>
        </p:spPr>
      </p:pic>
      <p:sp>
        <p:nvSpPr>
          <p:cNvPr id="72" name="CuadroTexto 70">
            <a:extLst>
              <a:ext uri="{FF2B5EF4-FFF2-40B4-BE49-F238E27FC236}">
                <a16:creationId xmlns:a16="http://schemas.microsoft.com/office/drawing/2014/main" id="{1148B9EF-F91B-7C4E-8883-7E0ACA41A3A9}"/>
              </a:ext>
            </a:extLst>
          </p:cNvPr>
          <p:cNvSpPr txBox="1"/>
          <p:nvPr/>
        </p:nvSpPr>
        <p:spPr>
          <a:xfrm>
            <a:off x="6086107" y="1787427"/>
            <a:ext cx="2286895" cy="33855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1600" dirty="0" err="1">
                <a:solidFill>
                  <a:schemeClr val="bg1"/>
                </a:solidFill>
              </a:rPr>
              <a:t>V</a:t>
            </a:r>
            <a:r>
              <a:rPr lang="es-ES" sz="1600" baseline="-25000" dirty="0" err="1">
                <a:solidFill>
                  <a:schemeClr val="bg1"/>
                </a:solidFill>
              </a:rPr>
              <a:t>out</a:t>
            </a:r>
            <a:r>
              <a:rPr lang="es-ES" sz="1600" baseline="-25000" dirty="0">
                <a:solidFill>
                  <a:schemeClr val="bg1"/>
                </a:solidFill>
              </a:rPr>
              <a:t> </a:t>
            </a:r>
            <a:r>
              <a:rPr lang="es-ES" sz="1600" dirty="0">
                <a:solidFill>
                  <a:schemeClr val="bg1"/>
                </a:solidFill>
              </a:rPr>
              <a:t>= (R</a:t>
            </a:r>
            <a:r>
              <a:rPr lang="es-ES" sz="1600" baseline="-25000" dirty="0">
                <a:solidFill>
                  <a:schemeClr val="bg1"/>
                </a:solidFill>
              </a:rPr>
              <a:t>3</a:t>
            </a:r>
            <a:r>
              <a:rPr lang="es-ES" sz="1600" dirty="0">
                <a:solidFill>
                  <a:schemeClr val="bg1"/>
                </a:solidFill>
              </a:rPr>
              <a:t> /R</a:t>
            </a:r>
            <a:r>
              <a:rPr lang="es-ES" sz="1600" baseline="-25000" dirty="0">
                <a:solidFill>
                  <a:schemeClr val="bg1"/>
                </a:solidFill>
              </a:rPr>
              <a:t>1</a:t>
            </a:r>
            <a:r>
              <a:rPr lang="es-ES" sz="1600" dirty="0">
                <a:solidFill>
                  <a:schemeClr val="bg1"/>
                </a:solidFill>
              </a:rPr>
              <a:t>)*(V</a:t>
            </a:r>
            <a:r>
              <a:rPr lang="es-ES" sz="1600" baseline="-25000" dirty="0">
                <a:solidFill>
                  <a:schemeClr val="bg1"/>
                </a:solidFill>
              </a:rPr>
              <a:t>2</a:t>
            </a:r>
            <a:r>
              <a:rPr lang="es-ES" sz="1600" dirty="0">
                <a:solidFill>
                  <a:schemeClr val="bg1"/>
                </a:solidFill>
              </a:rPr>
              <a:t>-V</a:t>
            </a:r>
            <a:r>
              <a:rPr lang="es-ES" sz="1600" baseline="-25000" dirty="0">
                <a:solidFill>
                  <a:schemeClr val="bg1"/>
                </a:solidFill>
              </a:rPr>
              <a:t>1</a:t>
            </a:r>
            <a:r>
              <a:rPr lang="es-ES" sz="16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50585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5B8E17C8-2091-B24B-94F9-7181BF213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5931" y="2612237"/>
            <a:ext cx="7541509" cy="2015181"/>
          </a:xfrm>
        </p:spPr>
        <p:txBody>
          <a:bodyPr>
            <a:normAutofit/>
          </a:bodyPr>
          <a:lstStyle/>
          <a:p>
            <a:r>
              <a:rPr lang="es-ES" sz="3600" dirty="0"/>
              <a:t>CONCLUSION</a:t>
            </a:r>
          </a:p>
          <a:p>
            <a:r>
              <a:rPr lang="es-ES" sz="3600" dirty="0"/>
              <a:t>AND </a:t>
            </a:r>
          </a:p>
          <a:p>
            <a:r>
              <a:rPr lang="es-ES" sz="3600" dirty="0"/>
              <a:t>PHYSICAL DEMONSTRATION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9E7D5B6-0912-2E4D-A5E1-94BD40F01330}"/>
              </a:ext>
            </a:extLst>
          </p:cNvPr>
          <p:cNvSpPr txBox="1"/>
          <p:nvPr/>
        </p:nvSpPr>
        <p:spPr>
          <a:xfrm>
            <a:off x="5260183" y="1306175"/>
            <a:ext cx="20168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dirty="0">
                <a:solidFill>
                  <a:schemeClr val="bg1"/>
                </a:solidFill>
              </a:rPr>
              <a:t>AS A BRIEF</a:t>
            </a:r>
          </a:p>
        </p:txBody>
      </p:sp>
    </p:spTree>
    <p:extLst>
      <p:ext uri="{BB962C8B-B14F-4D97-AF65-F5344CB8AC3E}">
        <p14:creationId xmlns:p14="http://schemas.microsoft.com/office/powerpoint/2010/main" val="1198253845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</TotalTime>
  <Words>560</Words>
  <Application>Microsoft Macintosh PowerPoint</Application>
  <PresentationFormat>Widescreen</PresentationFormat>
  <Paragraphs>75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Rockwell</vt:lpstr>
      <vt:lpstr>Wingdings</vt:lpstr>
      <vt:lpstr>Atlas</vt:lpstr>
      <vt:lpstr>FINAL PROJECT</vt:lpstr>
      <vt:lpstr>PowerPoint Presentation</vt:lpstr>
      <vt:lpstr>PowerPoint Presentation</vt:lpstr>
      <vt:lpstr>The SPI module is placed inside the ADC_Data_Collector and avoids the communication between it (slave) and the ADC (master)</vt:lpstr>
      <vt:lpstr>The Sin Wave  Generator  creates a “theoretical” sinusoidal wave.</vt:lpstr>
      <vt:lpstr>The PWM signal has 3 V, which is not enough for controlling the DC Motor. We need to increase it maintaining the frequency.</vt:lpstr>
      <vt:lpstr>A  DC Motor only can be controlled by a constant voltage (obviously). </vt:lpstr>
      <vt:lpstr>A differencial amplifier is needed for performing to actions: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Jorge Cebollada Serrano</dc:creator>
  <cp:lastModifiedBy>Thor Gunnlaugsson Jensen</cp:lastModifiedBy>
  <cp:revision>23</cp:revision>
  <dcterms:created xsi:type="dcterms:W3CDTF">2019-01-12T10:42:01Z</dcterms:created>
  <dcterms:modified xsi:type="dcterms:W3CDTF">2019-01-14T21:05:10Z</dcterms:modified>
</cp:coreProperties>
</file>